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920"/>
    <a:srgbClr val="5CA043"/>
    <a:srgbClr val="0071BC"/>
    <a:srgbClr val="0077D4"/>
    <a:srgbClr val="003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6159A-4AAF-45EE-92B4-F88E3FC41A7F}" v="2" dt="2020-03-19T13:59:2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19" d="100"/>
          <a:sy n="119" d="100"/>
        </p:scale>
        <p:origin x="2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1F6B-3053-46FC-A291-8F88510B8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F13D0-61A5-437F-9522-0FA51E036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0F6A96-A9F2-4340-88D1-D60FC2483F3D}"/>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79AB2C06-61C3-4D2D-AE7F-3E40E0F22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D52E1-C79E-4B01-8398-C32FF13A81F6}"/>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42131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76AD-25FF-4F60-9D35-F302AD6D7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F49E3-4A32-4EFC-A905-946880420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05ECB-52B6-47DA-866F-168CF789F7E1}"/>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2131E1D4-3E19-420F-BB50-FDE2D7E12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4F4D3-A852-4AE5-8F8F-FFE27AC01A2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9707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6FACC-6789-430D-8A0C-741CBEE72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5868E-3860-4F98-B979-81954200B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1DF4-521B-4536-AEFB-A54BF91204CF}"/>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086A8507-EA9D-424C-A8D1-9F9B560B0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48A4B-6223-4698-9AEA-636562F1264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057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767E-10CE-46AA-B7D3-EFC46E711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18538-B9EA-46E9-925D-1D38DA171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0C881-EEEA-415C-A799-A203A9765C15}"/>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6514DC49-C8F2-46B5-9614-322970F50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3582-FBEB-44C1-BEED-00D0316A80FB}"/>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9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1BD9-C0B7-4D18-813C-2F1A0BA41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FC0E3-20DF-400C-807D-2FF1A683D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36D27-9E7A-42FB-9461-71B02FC99942}"/>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77990D18-66F7-48FE-84A9-B1EBEECC7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6A5AF-C39B-42ED-B17D-A148AD7EEB5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680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28CD-E8BD-44A3-808E-0A5E33066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0A2E1-0A7F-4FE3-B3F3-A82F28C2E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5DACD-8100-4611-83F4-79915B561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4AAD1-46BD-475E-9DD4-25D6C39029EA}"/>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6" name="Footer Placeholder 5">
            <a:extLst>
              <a:ext uri="{FF2B5EF4-FFF2-40B4-BE49-F238E27FC236}">
                <a16:creationId xmlns:a16="http://schemas.microsoft.com/office/drawing/2014/main" id="{A3E8429A-CB9E-4975-B33F-99AAD645B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482D5-C8F3-4729-8C92-661C1476DB4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242E-478D-4740-9127-BFF57DECD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DC01F-734F-4651-9731-DD2FB38C0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9E2C7-38FD-47F8-B4BE-861AAA84C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B3B35-8C39-439A-94D6-519040F9B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0691C-BC3F-474A-8EC6-53A6705C7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4B573-F9BE-44F3-A3F7-A99AD61390E1}"/>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8" name="Footer Placeholder 7">
            <a:extLst>
              <a:ext uri="{FF2B5EF4-FFF2-40B4-BE49-F238E27FC236}">
                <a16:creationId xmlns:a16="http://schemas.microsoft.com/office/drawing/2014/main" id="{F4D65B0A-E315-4C94-90EB-4C8F06EA2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E54CE3-A469-455B-8D1A-CBC7103811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571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934C-CAE5-4383-A2CD-0D6698CEB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F5D93-0DD6-4D8A-8553-DA586557D7C1}"/>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4" name="Footer Placeholder 3">
            <a:extLst>
              <a:ext uri="{FF2B5EF4-FFF2-40B4-BE49-F238E27FC236}">
                <a16:creationId xmlns:a16="http://schemas.microsoft.com/office/drawing/2014/main" id="{BE89B118-1231-40E1-BFDA-5818A03D6B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94ACFB-641E-4886-9C70-5B00EA85B25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59200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6801C-1D85-4812-BC3D-BADC92A68A9A}"/>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3" name="Footer Placeholder 2">
            <a:extLst>
              <a:ext uri="{FF2B5EF4-FFF2-40B4-BE49-F238E27FC236}">
                <a16:creationId xmlns:a16="http://schemas.microsoft.com/office/drawing/2014/main" id="{2538B6AA-3AB9-4231-855A-B4F7A74C9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4E08-3EBC-414C-BB44-64A4A950F861}"/>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25824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26-B251-40EB-907B-D341C22F6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9F9CC-3F07-426E-9536-A20E5531A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E0E71-3065-420D-A561-1A81B0894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343AC-60EA-4B35-8ED8-09B00B96DD6C}"/>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6" name="Footer Placeholder 5">
            <a:extLst>
              <a:ext uri="{FF2B5EF4-FFF2-40B4-BE49-F238E27FC236}">
                <a16:creationId xmlns:a16="http://schemas.microsoft.com/office/drawing/2014/main" id="{E87984EB-CDF8-48BA-ABB1-B0CBADE1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864C9-9008-4697-8DAA-E4484073C87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62925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F349-9776-4929-8A66-C581A6089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688-0873-49F4-9547-D75F45DB5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954F8-C2F0-4309-A7E8-6851F1595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2E872-B6A9-4CA7-98A2-529D217B9B1A}"/>
              </a:ext>
            </a:extLst>
          </p:cNvPr>
          <p:cNvSpPr>
            <a:spLocks noGrp="1"/>
          </p:cNvSpPr>
          <p:nvPr>
            <p:ph type="dt" sz="half" idx="10"/>
          </p:nvPr>
        </p:nvSpPr>
        <p:spPr/>
        <p:txBody>
          <a:bodyPr/>
          <a:lstStyle/>
          <a:p>
            <a:fld id="{7BE5456A-8EC3-45FE-905C-C5C2083F81C4}" type="datetimeFigureOut">
              <a:rPr lang="en-US" smtClean="0"/>
              <a:t>7/2/2020</a:t>
            </a:fld>
            <a:endParaRPr lang="en-US"/>
          </a:p>
        </p:txBody>
      </p:sp>
      <p:sp>
        <p:nvSpPr>
          <p:cNvPr id="6" name="Footer Placeholder 5">
            <a:extLst>
              <a:ext uri="{FF2B5EF4-FFF2-40B4-BE49-F238E27FC236}">
                <a16:creationId xmlns:a16="http://schemas.microsoft.com/office/drawing/2014/main" id="{0045A9DA-66AB-4D54-99C5-A3D258C7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0ED6C-23F8-405D-8998-5B57D5C5C3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79140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B70BB-10F8-4D28-822A-054803B3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5D0373-A594-4573-A29C-36208DC79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B8039-89EE-4D08-B881-337D6A998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5456A-8EC3-45FE-905C-C5C2083F81C4}" type="datetimeFigureOut">
              <a:rPr lang="en-US" smtClean="0"/>
              <a:t>7/2/2020</a:t>
            </a:fld>
            <a:endParaRPr lang="en-US"/>
          </a:p>
        </p:txBody>
      </p:sp>
      <p:sp>
        <p:nvSpPr>
          <p:cNvPr id="5" name="Footer Placeholder 4">
            <a:extLst>
              <a:ext uri="{FF2B5EF4-FFF2-40B4-BE49-F238E27FC236}">
                <a16:creationId xmlns:a16="http://schemas.microsoft.com/office/drawing/2014/main" id="{AAA2F5E4-92BB-4BE9-A592-2D20CA320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9E310-984D-40D1-9A95-8DB7016A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D0F2C-47EB-4285-953F-1657C7B78AFB}" type="slidenum">
              <a:rPr lang="en-US" smtClean="0"/>
              <a:t>‹#›</a:t>
            </a:fld>
            <a:endParaRPr lang="en-US"/>
          </a:p>
        </p:txBody>
      </p:sp>
    </p:spTree>
    <p:extLst>
      <p:ext uri="{BB962C8B-B14F-4D97-AF65-F5344CB8AC3E}">
        <p14:creationId xmlns:p14="http://schemas.microsoft.com/office/powerpoint/2010/main" val="203475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853689-594C-4793-8B66-D9104BFEB381}"/>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2CBB0204-0BB8-40BC-8B9F-8C80FB59B7B3}"/>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3DD2B956-A698-4ED0-81A6-D6DC60477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6" y="2279086"/>
            <a:ext cx="2389663" cy="1426018"/>
          </a:xfrm>
          <a:prstGeom prst="rect">
            <a:avLst/>
          </a:prstGeom>
        </p:spPr>
      </p:pic>
      <p:sp>
        <p:nvSpPr>
          <p:cNvPr id="12" name="Subtitle 2">
            <a:extLst>
              <a:ext uri="{FF2B5EF4-FFF2-40B4-BE49-F238E27FC236}">
                <a16:creationId xmlns:a16="http://schemas.microsoft.com/office/drawing/2014/main" id="{DF42C4E9-5C69-4BA0-B439-AC72798BBF9E}"/>
              </a:ext>
            </a:extLst>
          </p:cNvPr>
          <p:cNvSpPr txBox="1">
            <a:spLocks/>
          </p:cNvSpPr>
          <p:nvPr/>
        </p:nvSpPr>
        <p:spPr>
          <a:xfrm>
            <a:off x="251906" y="3931760"/>
            <a:ext cx="2590768" cy="233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600" dirty="0">
                <a:solidFill>
                  <a:srgbClr val="17649E"/>
                </a:solidFill>
                <a:latin typeface="Segoe UI Semibold" panose="020B0702040204020203" pitchFamily="34" charset="0"/>
                <a:cs typeface="Segoe UI Semibold" panose="020B0702040204020203" pitchFamily="34" charset="0"/>
              </a:rPr>
              <a:t>Working together to</a:t>
            </a:r>
            <a:br>
              <a:rPr lang="en-US" sz="1600" dirty="0">
                <a:solidFill>
                  <a:srgbClr val="17649E"/>
                </a:solidFill>
                <a:latin typeface="Segoe UI Semibold" panose="020B0702040204020203" pitchFamily="34" charset="0"/>
                <a:cs typeface="Segoe UI Semibold" panose="020B0702040204020203" pitchFamily="34" charset="0"/>
              </a:rPr>
            </a:br>
            <a:r>
              <a:rPr lang="en-US" sz="1600" dirty="0">
                <a:solidFill>
                  <a:srgbClr val="17649E"/>
                </a:solidFill>
                <a:latin typeface="Segoe UI Semibold" panose="020B0702040204020203" pitchFamily="34" charset="0"/>
                <a:cs typeface="Segoe UI Semibold" panose="020B0702040204020203" pitchFamily="34" charset="0"/>
              </a:rPr>
              <a:t>improve the diagnosis,</a:t>
            </a:r>
            <a:br>
              <a:rPr lang="en-US" sz="1600" dirty="0">
                <a:solidFill>
                  <a:srgbClr val="17649E"/>
                </a:solidFill>
                <a:latin typeface="Segoe UI Semibold" panose="020B0702040204020203" pitchFamily="34" charset="0"/>
                <a:cs typeface="Segoe UI Semibold" panose="020B0702040204020203" pitchFamily="34" charset="0"/>
              </a:rPr>
            </a:br>
            <a:r>
              <a:rPr lang="en-US" sz="1600" dirty="0">
                <a:solidFill>
                  <a:srgbClr val="17649E"/>
                </a:solidFill>
                <a:latin typeface="Segoe UI Semibold" panose="020B0702040204020203" pitchFamily="34" charset="0"/>
                <a:cs typeface="Segoe UI Semibold" panose="020B0702040204020203" pitchFamily="34" charset="0"/>
              </a:rPr>
              <a:t>treatment and quality</a:t>
            </a:r>
            <a:br>
              <a:rPr lang="en-US" sz="1600" dirty="0">
                <a:solidFill>
                  <a:srgbClr val="17649E"/>
                </a:solidFill>
                <a:latin typeface="Segoe UI Semibold" panose="020B0702040204020203" pitchFamily="34" charset="0"/>
                <a:cs typeface="Segoe UI Semibold" panose="020B0702040204020203" pitchFamily="34" charset="0"/>
              </a:rPr>
            </a:br>
            <a:r>
              <a:rPr lang="en-US" sz="1600" dirty="0">
                <a:solidFill>
                  <a:srgbClr val="17649E"/>
                </a:solidFill>
                <a:latin typeface="Segoe UI Semibold" panose="020B0702040204020203" pitchFamily="34" charset="0"/>
                <a:cs typeface="Segoe UI Semibold" panose="020B0702040204020203" pitchFamily="34" charset="0"/>
              </a:rPr>
              <a:t>of life for all those</a:t>
            </a:r>
            <a:br>
              <a:rPr lang="en-US" sz="1600" dirty="0">
                <a:solidFill>
                  <a:srgbClr val="17649E"/>
                </a:solidFill>
                <a:latin typeface="Segoe UI Semibold" panose="020B0702040204020203" pitchFamily="34" charset="0"/>
                <a:cs typeface="Segoe UI Semibold" panose="020B0702040204020203" pitchFamily="34" charset="0"/>
              </a:rPr>
            </a:br>
            <a:r>
              <a:rPr lang="en-US" sz="1600" dirty="0">
                <a:solidFill>
                  <a:srgbClr val="17649E"/>
                </a:solidFill>
                <a:latin typeface="Segoe UI Semibold" panose="020B0702040204020203" pitchFamily="34" charset="0"/>
                <a:cs typeface="Segoe UI Semibold" panose="020B0702040204020203" pitchFamily="34" charset="0"/>
              </a:rPr>
              <a:t>affected by arrhythmias.</a:t>
            </a:r>
          </a:p>
        </p:txBody>
      </p:sp>
      <p:sp>
        <p:nvSpPr>
          <p:cNvPr id="14" name="TextBox 13">
            <a:extLst>
              <a:ext uri="{FF2B5EF4-FFF2-40B4-BE49-F238E27FC236}">
                <a16:creationId xmlns:a16="http://schemas.microsoft.com/office/drawing/2014/main" id="{56F689D0-FEC5-4BED-B58D-87839331C840}"/>
              </a:ext>
            </a:extLst>
          </p:cNvPr>
          <p:cNvSpPr txBox="1"/>
          <p:nvPr/>
        </p:nvSpPr>
        <p:spPr>
          <a:xfrm>
            <a:off x="5908778" y="1436586"/>
            <a:ext cx="5890533" cy="4278094"/>
          </a:xfrm>
          <a:prstGeom prst="rect">
            <a:avLst/>
          </a:prstGeom>
          <a:noFill/>
        </p:spPr>
        <p:txBody>
          <a:bodyPr wrap="square" rtlCol="0">
            <a:spAutoFit/>
          </a:bodyPr>
          <a:lstStyle/>
          <a:p>
            <a:r>
              <a:rPr lang="en-US" sz="3200" b="1" dirty="0">
                <a:latin typeface="Segoe UI Semibold" panose="020B0702040204020203" pitchFamily="34" charset="0"/>
                <a:cs typeface="Segoe UI Semibold" panose="020B0702040204020203" pitchFamily="34" charset="0"/>
              </a:rPr>
              <a:t>Dr Kim Rajappan, </a:t>
            </a:r>
          </a:p>
          <a:p>
            <a:r>
              <a:rPr lang="en-US" b="1" i="1" dirty="0">
                <a:latin typeface="Segoe UI Semibold" panose="020B0702040204020203" pitchFamily="34" charset="0"/>
                <a:cs typeface="Segoe UI Semibold" panose="020B0702040204020203" pitchFamily="34" charset="0"/>
              </a:rPr>
              <a:t>Consultant Cardiologist &amp; Electrophysiologist, </a:t>
            </a:r>
          </a:p>
          <a:p>
            <a:r>
              <a:rPr lang="en-US" b="1" i="1" dirty="0">
                <a:latin typeface="Segoe UI Semibold" panose="020B0702040204020203" pitchFamily="34" charset="0"/>
                <a:cs typeface="Segoe UI Semibold" panose="020B0702040204020203" pitchFamily="34" charset="0"/>
              </a:rPr>
              <a:t>Oxford UK</a:t>
            </a:r>
          </a:p>
          <a:p>
            <a:endParaRPr lang="en-US" sz="1200" b="1" dirty="0">
              <a:latin typeface="Segoe UI Semibold" panose="020B0702040204020203" pitchFamily="34" charset="0"/>
              <a:cs typeface="Segoe UI Semibold" panose="020B0702040204020203" pitchFamily="34" charset="0"/>
            </a:endParaRPr>
          </a:p>
          <a:p>
            <a:r>
              <a:rPr lang="en-US" sz="2400" b="1" dirty="0">
                <a:latin typeface="Segoe UI Semibold" panose="020B0702040204020203" pitchFamily="34" charset="0"/>
                <a:cs typeface="Segoe UI Semibold" panose="020B0702040204020203" pitchFamily="34" charset="0"/>
              </a:rPr>
              <a:t>Presentation Title</a:t>
            </a:r>
          </a:p>
          <a:p>
            <a:r>
              <a:rPr lang="en-US" sz="2400" b="1" dirty="0">
                <a:solidFill>
                  <a:srgbClr val="C21920"/>
                </a:solidFill>
                <a:latin typeface="Segoe UI Semibold" panose="020B0702040204020203" pitchFamily="34" charset="0"/>
                <a:cs typeface="Segoe UI Semibold" panose="020B0702040204020203" pitchFamily="34" charset="0"/>
              </a:rPr>
              <a:t>&lt;Insert here&gt;</a:t>
            </a:r>
          </a:p>
          <a:p>
            <a:r>
              <a:rPr lang="en-US" sz="1200" b="1" dirty="0">
                <a:solidFill>
                  <a:srgbClr val="C21920"/>
                </a:solidFill>
                <a:latin typeface="Segoe UI Semibold" panose="020B0702040204020203" pitchFamily="34" charset="0"/>
                <a:cs typeface="Segoe UI Semibold" panose="020B0702040204020203" pitchFamily="34" charset="0"/>
              </a:rPr>
              <a:t> </a:t>
            </a:r>
            <a:endParaRPr lang="en-US" sz="1200" b="1" i="1" dirty="0">
              <a:solidFill>
                <a:srgbClr val="C21920"/>
              </a:solidFill>
              <a:latin typeface="Segoe UI Semibold" panose="020B0702040204020203" pitchFamily="34" charset="0"/>
              <a:cs typeface="Segoe UI Semibold" panose="020B0702040204020203" pitchFamily="34" charset="0"/>
            </a:endParaRPr>
          </a:p>
          <a:p>
            <a:r>
              <a:rPr lang="en-US" sz="1100" b="1" dirty="0">
                <a:latin typeface="Segoe UI Semibold" panose="020B0702040204020203" pitchFamily="34" charset="0"/>
                <a:cs typeface="Segoe UI Semibold" panose="020B0702040204020203" pitchFamily="34" charset="0"/>
              </a:rPr>
              <a:t>Kim Rajappan is a Consultant Cardiologist and Electrophysiologist at the John Radcliffe Hospital, part of the Oxford University Hospitals NHS Foundation Trust. He is involved in the investigation and treatment of patients with all forms of arrhythmia problems including ablation and device therapy. His research and clinical interests are </a:t>
            </a:r>
            <a:r>
              <a:rPr lang="en-US" sz="1100" b="1" dirty="0" err="1">
                <a:latin typeface="Segoe UI Semibold" panose="020B0702040204020203" pitchFamily="34" charset="0"/>
                <a:cs typeface="Segoe UI Semibold" panose="020B0702040204020203" pitchFamily="34" charset="0"/>
              </a:rPr>
              <a:t>focussed</a:t>
            </a:r>
            <a:r>
              <a:rPr lang="en-US" sz="1100" b="1" dirty="0">
                <a:latin typeface="Segoe UI Semibold" panose="020B0702040204020203" pitchFamily="34" charset="0"/>
                <a:cs typeface="Segoe UI Semibold" panose="020B0702040204020203" pitchFamily="34" charset="0"/>
              </a:rPr>
              <a:t> on catheter ablation of complex cardiac arrhythmias including atrial fibrillation and ventricular tachycardia. He is an active member of Heart Rhythm UK and an Executive Committee member of the Arrhythmia Alliance. He has published over 80 peer reviewed papers, lectures nationally and internationally, and is one of the editors of the Oxford Handbook of Cardiac Electrophysiology and Catheter Ablation. He travels internationally to help teach Electrophysiologists in other countries new techniques in ablation, particularly advanced cardiac mapping of arrhythmias and implantation of ICD/CRT devices.</a:t>
            </a:r>
          </a:p>
        </p:txBody>
      </p:sp>
      <p:cxnSp>
        <p:nvCxnSpPr>
          <p:cNvPr id="18" name="Straight Connector 17">
            <a:extLst>
              <a:ext uri="{FF2B5EF4-FFF2-40B4-BE49-F238E27FC236}">
                <a16:creationId xmlns:a16="http://schemas.microsoft.com/office/drawing/2014/main" id="{A7AC61C7-9277-428E-957F-5D887CEA2BA9}"/>
              </a:ext>
            </a:extLst>
          </p:cNvPr>
          <p:cNvCxnSpPr>
            <a:cxnSpLocks/>
          </p:cNvCxnSpPr>
          <p:nvPr/>
        </p:nvCxnSpPr>
        <p:spPr>
          <a:xfrm>
            <a:off x="3030391" y="1476375"/>
            <a:ext cx="0" cy="416772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3D18778-F1CF-41BE-9FDC-A068598C8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483554" y="2437719"/>
            <a:ext cx="2205022" cy="229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AC8D3F27-F253-46B5-AC79-B6F55BC3B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19" name="Rectangle 18">
            <a:extLst>
              <a:ext uri="{FF2B5EF4-FFF2-40B4-BE49-F238E27FC236}">
                <a16:creationId xmlns:a16="http://schemas.microsoft.com/office/drawing/2014/main" id="{4AC65129-617D-4699-B061-CB4E839B30F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Facebook">
            <a:extLst>
              <a:ext uri="{FF2B5EF4-FFF2-40B4-BE49-F238E27FC236}">
                <a16:creationId xmlns:a16="http://schemas.microsoft.com/office/drawing/2014/main" id="{DE49B45D-FA07-47A6-9753-8B99AB77E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a:extLst>
              <a:ext uri="{FF2B5EF4-FFF2-40B4-BE49-F238E27FC236}">
                <a16:creationId xmlns:a16="http://schemas.microsoft.com/office/drawing/2014/main" id="{7CE9A4EE-06E0-48E5-A265-AE5BFA5E15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a:extLst>
              <a:ext uri="{FF2B5EF4-FFF2-40B4-BE49-F238E27FC236}">
                <a16:creationId xmlns:a16="http://schemas.microsoft.com/office/drawing/2014/main" id="{CDFF4089-C6A6-476C-BE1E-012AE02E65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7F3250D-5484-48AD-8334-19DBA330302C}"/>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28" name="TextBox 27">
            <a:extLst>
              <a:ext uri="{FF2B5EF4-FFF2-40B4-BE49-F238E27FC236}">
                <a16:creationId xmlns:a16="http://schemas.microsoft.com/office/drawing/2014/main" id="{C06FF112-D4F0-4B90-833B-F86D1C3CC290}"/>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0" name="TextBox 29">
            <a:extLst>
              <a:ext uri="{FF2B5EF4-FFF2-40B4-BE49-F238E27FC236}">
                <a16:creationId xmlns:a16="http://schemas.microsoft.com/office/drawing/2014/main" id="{B5A8F8C1-92C0-4E76-887F-E68745D7FF0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
        <p:nvSpPr>
          <p:cNvPr id="20" name="Subtitle 2">
            <a:extLst>
              <a:ext uri="{FF2B5EF4-FFF2-40B4-BE49-F238E27FC236}">
                <a16:creationId xmlns:a16="http://schemas.microsoft.com/office/drawing/2014/main" id="{EDF987F8-EC59-4A8E-B1F2-E908EDF7A14B}"/>
              </a:ext>
            </a:extLst>
          </p:cNvPr>
          <p:cNvSpPr txBox="1">
            <a:spLocks/>
          </p:cNvSpPr>
          <p:nvPr/>
        </p:nvSpPr>
        <p:spPr>
          <a:xfrm>
            <a:off x="2225112" y="923044"/>
            <a:ext cx="7443530" cy="57635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200" dirty="0">
                <a:solidFill>
                  <a:srgbClr val="C21920"/>
                </a:solidFill>
                <a:latin typeface="Segoe UI Semibold" panose="020B0702040204020203" pitchFamily="34" charset="0"/>
                <a:cs typeface="Segoe UI Semibold" panose="020B0702040204020203" pitchFamily="34" charset="0"/>
              </a:rPr>
              <a:t>EXAMPLE TEMPLATE – PLEASE EDIT FOR YOUR TALK</a:t>
            </a:r>
          </a:p>
        </p:txBody>
      </p:sp>
    </p:spTree>
    <p:extLst>
      <p:ext uri="{BB962C8B-B14F-4D97-AF65-F5344CB8AC3E}">
        <p14:creationId xmlns:p14="http://schemas.microsoft.com/office/powerpoint/2010/main" val="407479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225640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415260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408233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302349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
        <p:nvSpPr>
          <p:cNvPr id="14" name="Rectangle 13">
            <a:extLst>
              <a:ext uri="{FF2B5EF4-FFF2-40B4-BE49-F238E27FC236}">
                <a16:creationId xmlns:a16="http://schemas.microsoft.com/office/drawing/2014/main" id="{CFEEE722-5E89-413A-ACB4-02B6A948271A}"/>
              </a:ext>
            </a:extLst>
          </p:cNvPr>
          <p:cNvSpPr/>
          <p:nvPr/>
        </p:nvSpPr>
        <p:spPr>
          <a:xfrm>
            <a:off x="4200525" y="2918586"/>
            <a:ext cx="3411511" cy="923330"/>
          </a:xfrm>
          <a:prstGeom prst="rect">
            <a:avLst/>
          </a:prstGeom>
          <a:scene3d>
            <a:camera prst="orthographicFront">
              <a:rot lat="0" lon="0" rev="0"/>
            </a:camera>
            <a:lightRig rig="threePt" dir="t"/>
          </a:scene3d>
        </p:spPr>
        <p:txBody>
          <a:bodyPr wrap="none">
            <a:spAutoFit/>
          </a:bodyPr>
          <a:lstStyle/>
          <a:p>
            <a:pPr algn="ctr">
              <a:lnSpc>
                <a:spcPct val="100000"/>
              </a:lnSpc>
            </a:pPr>
            <a:r>
              <a:rPr lang="en-US" dirty="0">
                <a:solidFill>
                  <a:srgbClr val="0071BC"/>
                </a:solidFill>
                <a:latin typeface="Calibri" panose="020F0502020204030204" pitchFamily="34" charset="0"/>
                <a:cs typeface="Segoe UI Light" panose="020B0502040204020203" pitchFamily="34" charset="0"/>
                <a:sym typeface="Wingdings" panose="05000000000000000000" pitchFamily="2" charset="2"/>
              </a:rPr>
              <a:t>↗    </a:t>
            </a:r>
            <a:r>
              <a:rPr lang="en-US" dirty="0">
                <a:solidFill>
                  <a:srgbClr val="0071BC"/>
                </a:solidFill>
                <a:cs typeface="Segoe UI Light" panose="020B0502040204020203" pitchFamily="34" charset="0"/>
              </a:rPr>
              <a:t>www.heartrhythmalliance.org</a:t>
            </a:r>
          </a:p>
          <a:p>
            <a:pPr marL="285750" indent="-285750" algn="ctr">
              <a:lnSpc>
                <a:spcPct val="100000"/>
              </a:lnSpc>
              <a:buFont typeface="Wingdings" panose="05000000000000000000" pitchFamily="2" charset="2"/>
              <a:buChar char=")"/>
            </a:pPr>
            <a:r>
              <a:rPr lang="en-US" dirty="0">
                <a:solidFill>
                  <a:srgbClr val="0071BC"/>
                </a:solidFill>
                <a:cs typeface="Segoe UI Light" panose="020B0502040204020203" pitchFamily="34" charset="0"/>
              </a:rPr>
              <a:t>   01789 867501</a:t>
            </a:r>
          </a:p>
          <a:p>
            <a:pPr algn="ctr">
              <a:lnSpc>
                <a:spcPct val="100000"/>
              </a:lnSpc>
            </a:pPr>
            <a:r>
              <a:rPr lang="en-US" dirty="0">
                <a:solidFill>
                  <a:srgbClr val="0071BC"/>
                </a:solidFill>
                <a:cs typeface="Segoe UI Light" panose="020B0502040204020203" pitchFamily="34" charset="0"/>
                <a:sym typeface="Wingdings" panose="05000000000000000000" pitchFamily="2" charset="2"/>
              </a:rPr>
              <a:t>   info@aa-international.org</a:t>
            </a:r>
            <a:endParaRPr lang="en-US" dirty="0">
              <a:solidFill>
                <a:srgbClr val="0071BC"/>
              </a:solidFill>
              <a:cs typeface="Segoe UI Light" panose="020B0502040204020203" pitchFamily="34" charset="0"/>
            </a:endParaRPr>
          </a:p>
        </p:txBody>
      </p:sp>
      <p:pic>
        <p:nvPicPr>
          <p:cNvPr id="16" name="Picture 15">
            <a:extLst>
              <a:ext uri="{FF2B5EF4-FFF2-40B4-BE49-F238E27FC236}">
                <a16:creationId xmlns:a16="http://schemas.microsoft.com/office/drawing/2014/main" id="{6C12A501-1143-4A9C-9B6E-66979A8E62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009" y="803262"/>
            <a:ext cx="2160979" cy="1290585"/>
          </a:xfrm>
          <a:prstGeom prst="rect">
            <a:avLst/>
          </a:prstGeom>
        </p:spPr>
      </p:pic>
      <p:sp>
        <p:nvSpPr>
          <p:cNvPr id="17" name="Rectangle 16">
            <a:extLst>
              <a:ext uri="{FF2B5EF4-FFF2-40B4-BE49-F238E27FC236}">
                <a16:creationId xmlns:a16="http://schemas.microsoft.com/office/drawing/2014/main" id="{DDCC2E7D-1405-4454-8F43-086A5E778CDE}"/>
              </a:ext>
            </a:extLst>
          </p:cNvPr>
          <p:cNvSpPr/>
          <p:nvPr/>
        </p:nvSpPr>
        <p:spPr>
          <a:xfrm>
            <a:off x="3265805" y="2266156"/>
            <a:ext cx="5040377" cy="523220"/>
          </a:xfrm>
          <a:prstGeom prst="rect">
            <a:avLst/>
          </a:prstGeom>
        </p:spPr>
        <p:txBody>
          <a:bodyPr wrap="square">
            <a:spAutoFit/>
          </a:bodyPr>
          <a:lstStyle/>
          <a:p>
            <a:pPr algn="ctr"/>
            <a:r>
              <a:rPr lang="en-US" sz="1400" dirty="0">
                <a:solidFill>
                  <a:srgbClr val="0071BC"/>
                </a:solidFill>
                <a:cs typeface="Segoe UI Semibold" panose="020B0702040204020203" pitchFamily="34" charset="0"/>
              </a:rPr>
              <a:t>Working together to improve the diagnosis, treatment and quality </a:t>
            </a:r>
          </a:p>
          <a:p>
            <a:pPr algn="ctr"/>
            <a:r>
              <a:rPr lang="en-US" sz="1400" dirty="0">
                <a:solidFill>
                  <a:srgbClr val="0071BC"/>
                </a:solidFill>
                <a:cs typeface="Segoe UI Semibold" panose="020B0702040204020203" pitchFamily="34" charset="0"/>
              </a:rPr>
              <a:t>of life for all those affected by arrhythmias</a:t>
            </a:r>
          </a:p>
        </p:txBody>
      </p:sp>
      <p:pic>
        <p:nvPicPr>
          <p:cNvPr id="4" name="Picture 3" descr="A close up of a logo&#10;&#10;Description automatically generated">
            <a:extLst>
              <a:ext uri="{FF2B5EF4-FFF2-40B4-BE49-F238E27FC236}">
                <a16:creationId xmlns:a16="http://schemas.microsoft.com/office/drawing/2014/main" id="{C9F521C0-48F1-48EB-8171-8976A57078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3036" y="4083453"/>
            <a:ext cx="6465921" cy="1818995"/>
          </a:xfrm>
          <a:prstGeom prst="rect">
            <a:avLst/>
          </a:prstGeom>
        </p:spPr>
      </p:pic>
    </p:spTree>
    <p:extLst>
      <p:ext uri="{BB962C8B-B14F-4D97-AF65-F5344CB8AC3E}">
        <p14:creationId xmlns:p14="http://schemas.microsoft.com/office/powerpoint/2010/main" val="215794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84D6EA-1CE9-4690-A019-8962C6B26132}"/>
              </a:ext>
            </a:extLst>
          </p:cNvPr>
          <p:cNvSpPr>
            <a:spLocks noGrp="1"/>
          </p:cNvSpPr>
          <p:nvPr>
            <p:ph idx="1"/>
          </p:nvPr>
        </p:nvSpPr>
        <p:spPr>
          <a:xfrm>
            <a:off x="689077" y="2273231"/>
            <a:ext cx="10515600" cy="3502495"/>
          </a:xfrm>
        </p:spPr>
        <p:txBody>
          <a:bodyPr/>
          <a:lstStyle/>
          <a:p>
            <a:r>
              <a:rPr lang="en-US" dirty="0"/>
              <a:t>Please ensure you complete the conflict of interest slide, if there are none please state this on the slide.</a:t>
            </a:r>
            <a:endParaRPr lang="en-GB" dirty="0"/>
          </a:p>
        </p:txBody>
      </p:sp>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
        <p:nvSpPr>
          <p:cNvPr id="6" name="Title 5">
            <a:extLst>
              <a:ext uri="{FF2B5EF4-FFF2-40B4-BE49-F238E27FC236}">
                <a16:creationId xmlns:a16="http://schemas.microsoft.com/office/drawing/2014/main" id="{777E7A0C-1E28-45BD-8937-3B4A997320BA}"/>
              </a:ext>
            </a:extLst>
          </p:cNvPr>
          <p:cNvSpPr>
            <a:spLocks noGrp="1"/>
          </p:cNvSpPr>
          <p:nvPr>
            <p:ph type="title"/>
          </p:nvPr>
        </p:nvSpPr>
        <p:spPr>
          <a:xfrm>
            <a:off x="689077" y="960607"/>
            <a:ext cx="10515600" cy="1325563"/>
          </a:xfrm>
        </p:spPr>
        <p:txBody>
          <a:bodyPr/>
          <a:lstStyle/>
          <a:p>
            <a:r>
              <a:rPr lang="en-GB" dirty="0"/>
              <a:t>Conflict of Interest</a:t>
            </a:r>
          </a:p>
        </p:txBody>
      </p:sp>
    </p:spTree>
    <p:extLst>
      <p:ext uri="{BB962C8B-B14F-4D97-AF65-F5344CB8AC3E}">
        <p14:creationId xmlns:p14="http://schemas.microsoft.com/office/powerpoint/2010/main" val="388723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405240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310498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338356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411503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427219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152575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00B5D1-7F6A-487D-80D7-7151CBCBCF9E}"/>
              </a:ext>
            </a:extLst>
          </p:cNvPr>
          <p:cNvSpPr/>
          <p:nvPr/>
        </p:nvSpPr>
        <p:spPr>
          <a:xfrm>
            <a:off x="0" y="6175935"/>
            <a:ext cx="1219200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FC64E58E-6578-4944-8726-3F05CE6BD404}"/>
              </a:ext>
            </a:extLst>
          </p:cNvPr>
          <p:cNvSpPr txBox="1">
            <a:spLocks/>
          </p:cNvSpPr>
          <p:nvPr/>
        </p:nvSpPr>
        <p:spPr>
          <a:xfrm>
            <a:off x="0" y="5775726"/>
            <a:ext cx="12191994" cy="9530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1050" dirty="0">
              <a:solidFill>
                <a:schemeClr val="bg1"/>
              </a:solidFill>
              <a:latin typeface="Segoe UI Light" panose="020B0502040204020203" pitchFamily="34" charset="0"/>
              <a:cs typeface="Segoe UI Light" panose="020B0502040204020203" pitchFamily="34" charset="0"/>
            </a:endParaRPr>
          </a:p>
          <a:p>
            <a:pPr>
              <a:lnSpc>
                <a:spcPct val="100000"/>
              </a:lnSpc>
            </a:pPr>
            <a:endParaRPr lang="en-US" sz="1100" dirty="0">
              <a:solidFill>
                <a:schemeClr val="bg1"/>
              </a:solidFill>
              <a:latin typeface="Segoe UI Light" panose="020B0502040204020203" pitchFamily="34" charset="0"/>
              <a:cs typeface="Segoe UI Light" panose="020B0502040204020203" pitchFamily="34" charset="0"/>
            </a:endParaRPr>
          </a:p>
          <a:p>
            <a:pPr>
              <a:lnSpc>
                <a:spcPct val="100000"/>
              </a:lnSpc>
            </a:pPr>
            <a:r>
              <a:rPr lang="en-US" sz="1400" b="1" dirty="0">
                <a:solidFill>
                  <a:schemeClr val="bg1"/>
                </a:solidFill>
                <a:latin typeface="Segoe UI Light" panose="020B0502040204020203" pitchFamily="34" charset="0"/>
                <a:cs typeface="Segoe UI Light" panose="020B0502040204020203" pitchFamily="34" charset="0"/>
              </a:rPr>
              <a:t>www.heartrhythmcongress.org  •  01789867524  •  @ info@heartrhythmcongress.org.uk                                         </a:t>
            </a:r>
            <a:r>
              <a:rPr lang="en-US" sz="1050" dirty="0">
                <a:solidFill>
                  <a:schemeClr val="bg1"/>
                </a:solidFill>
                <a:latin typeface="Segoe UI Light" panose="020B0502040204020203" pitchFamily="34" charset="0"/>
                <a:cs typeface="Segoe UI Light" panose="020B0502040204020203" pitchFamily="34" charset="0"/>
              </a:rPr>
              <a:t>Arrhythmia Alliance registered charity number 1107496 </a:t>
            </a:r>
            <a:endParaRPr lang="en-US" sz="1100" dirty="0">
              <a:solidFill>
                <a:schemeClr val="bg1"/>
              </a:solidFill>
              <a:latin typeface="Segoe UI Light" panose="020B0502040204020203" pitchFamily="34" charset="0"/>
              <a:cs typeface="Segoe UI Light" panose="020B0502040204020203"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D6937FB7-C29F-47CB-AF84-0927827A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20" y="-38099"/>
            <a:ext cx="3760292" cy="781050"/>
          </a:xfrm>
          <a:prstGeom prst="rect">
            <a:avLst/>
          </a:prstGeom>
        </p:spPr>
      </p:pic>
      <p:sp>
        <p:nvSpPr>
          <p:cNvPr id="25" name="Rectangle 24">
            <a:extLst>
              <a:ext uri="{FF2B5EF4-FFF2-40B4-BE49-F238E27FC236}">
                <a16:creationId xmlns:a16="http://schemas.microsoft.com/office/drawing/2014/main" id="{908E7CEA-7908-496E-9525-29748C687DDA}"/>
              </a:ext>
            </a:extLst>
          </p:cNvPr>
          <p:cNvSpPr/>
          <p:nvPr/>
        </p:nvSpPr>
        <p:spPr>
          <a:xfrm>
            <a:off x="0" y="0"/>
            <a:ext cx="8401050" cy="682065"/>
          </a:xfrm>
          <a:prstGeom prst="rect">
            <a:avLst/>
          </a:prstGeom>
          <a:solidFill>
            <a:srgbClr val="C2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Facebook">
            <a:extLst>
              <a:ext uri="{FF2B5EF4-FFF2-40B4-BE49-F238E27FC236}">
                <a16:creationId xmlns:a16="http://schemas.microsoft.com/office/drawing/2014/main" id="{D6F70FB2-8615-46F9-A72A-3C816049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37" y="141351"/>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Twitter">
            <a:extLst>
              <a:ext uri="{FF2B5EF4-FFF2-40B4-BE49-F238E27FC236}">
                <a16:creationId xmlns:a16="http://schemas.microsoft.com/office/drawing/2014/main" id="{54959D01-6345-4A74-9E46-39181B26E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585" y="138678"/>
            <a:ext cx="422596" cy="4225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LinkedIn">
            <a:extLst>
              <a:ext uri="{FF2B5EF4-FFF2-40B4-BE49-F238E27FC236}">
                <a16:creationId xmlns:a16="http://schemas.microsoft.com/office/drawing/2014/main" id="{D720CEE3-5AE1-4D0E-9FC2-F30B9EBB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995" y="121197"/>
            <a:ext cx="458021" cy="458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B2B2B37-DDDF-44B2-BBFB-931A0397F14A}"/>
              </a:ext>
            </a:extLst>
          </p:cNvPr>
          <p:cNvSpPr txBox="1"/>
          <p:nvPr/>
        </p:nvSpPr>
        <p:spPr>
          <a:xfrm>
            <a:off x="32902" y="206135"/>
            <a:ext cx="1758078" cy="307777"/>
          </a:xfrm>
          <a:prstGeom prst="rect">
            <a:avLst/>
          </a:prstGeom>
          <a:noFill/>
        </p:spPr>
        <p:txBody>
          <a:bodyPr wrap="square" rtlCol="0">
            <a:spAutoFit/>
          </a:bodyPr>
          <a:lstStyle/>
          <a:p>
            <a:r>
              <a:rPr lang="en-GB" sz="1400" dirty="0">
                <a:solidFill>
                  <a:schemeClr val="bg1"/>
                </a:solidFill>
              </a:rPr>
              <a:t>Connect with us</a:t>
            </a:r>
          </a:p>
        </p:txBody>
      </p:sp>
      <p:sp>
        <p:nvSpPr>
          <p:cNvPr id="30" name="TextBox 29">
            <a:extLst>
              <a:ext uri="{FF2B5EF4-FFF2-40B4-BE49-F238E27FC236}">
                <a16:creationId xmlns:a16="http://schemas.microsoft.com/office/drawing/2014/main" id="{9A1D2D4F-AD9A-43A2-8853-3BC50E5AF51B}"/>
              </a:ext>
            </a:extLst>
          </p:cNvPr>
          <p:cNvSpPr txBox="1"/>
          <p:nvPr/>
        </p:nvSpPr>
        <p:spPr>
          <a:xfrm>
            <a:off x="1820760" y="215660"/>
            <a:ext cx="2084324" cy="307777"/>
          </a:xfrm>
          <a:prstGeom prst="rect">
            <a:avLst/>
          </a:prstGeom>
          <a:noFill/>
        </p:spPr>
        <p:txBody>
          <a:bodyPr wrap="square" rtlCol="0">
            <a:spAutoFit/>
          </a:bodyPr>
          <a:lstStyle/>
          <a:p>
            <a:r>
              <a:rPr lang="en-GB" sz="1400" dirty="0">
                <a:solidFill>
                  <a:schemeClr val="bg1"/>
                </a:solidFill>
              </a:rPr>
              <a:t>HeartRhythmCongress</a:t>
            </a:r>
          </a:p>
        </p:txBody>
      </p:sp>
      <p:sp>
        <p:nvSpPr>
          <p:cNvPr id="31" name="TextBox 30">
            <a:extLst>
              <a:ext uri="{FF2B5EF4-FFF2-40B4-BE49-F238E27FC236}">
                <a16:creationId xmlns:a16="http://schemas.microsoft.com/office/drawing/2014/main" id="{A4EA644C-41F5-45E3-9C0F-C48F16A5F0E3}"/>
              </a:ext>
            </a:extLst>
          </p:cNvPr>
          <p:cNvSpPr txBox="1"/>
          <p:nvPr/>
        </p:nvSpPr>
        <p:spPr>
          <a:xfrm>
            <a:off x="4056946" y="215660"/>
            <a:ext cx="1889931" cy="307777"/>
          </a:xfrm>
          <a:prstGeom prst="rect">
            <a:avLst/>
          </a:prstGeom>
          <a:noFill/>
        </p:spPr>
        <p:txBody>
          <a:bodyPr wrap="square" rtlCol="0">
            <a:spAutoFit/>
          </a:bodyPr>
          <a:lstStyle/>
          <a:p>
            <a:r>
              <a:rPr lang="en-GB" sz="1400" dirty="0">
                <a:solidFill>
                  <a:schemeClr val="bg1"/>
                </a:solidFill>
              </a:rPr>
              <a:t>@heartrhythmcong</a:t>
            </a:r>
          </a:p>
        </p:txBody>
      </p:sp>
      <p:sp>
        <p:nvSpPr>
          <p:cNvPr id="32" name="TextBox 31">
            <a:extLst>
              <a:ext uri="{FF2B5EF4-FFF2-40B4-BE49-F238E27FC236}">
                <a16:creationId xmlns:a16="http://schemas.microsoft.com/office/drawing/2014/main" id="{6DE6D62B-6E18-4E1C-A903-444DC4022B21}"/>
              </a:ext>
            </a:extLst>
          </p:cNvPr>
          <p:cNvSpPr txBox="1"/>
          <p:nvPr/>
        </p:nvSpPr>
        <p:spPr>
          <a:xfrm>
            <a:off x="6325568" y="211555"/>
            <a:ext cx="2056431" cy="307777"/>
          </a:xfrm>
          <a:prstGeom prst="rect">
            <a:avLst/>
          </a:prstGeom>
          <a:noFill/>
        </p:spPr>
        <p:txBody>
          <a:bodyPr wrap="square" rtlCol="0">
            <a:spAutoFit/>
          </a:bodyPr>
          <a:lstStyle/>
          <a:p>
            <a:r>
              <a:rPr lang="en-GB" sz="1400" dirty="0">
                <a:solidFill>
                  <a:schemeClr val="bg1"/>
                </a:solidFill>
              </a:rPr>
              <a:t>HeartRhythmCongress</a:t>
            </a:r>
          </a:p>
        </p:txBody>
      </p:sp>
    </p:spTree>
    <p:extLst>
      <p:ext uri="{BB962C8B-B14F-4D97-AF65-F5344CB8AC3E}">
        <p14:creationId xmlns:p14="http://schemas.microsoft.com/office/powerpoint/2010/main" val="1336934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EDA0595EF1D2479D03368FFB2E41A0" ma:contentTypeVersion="13" ma:contentTypeDescription="Create a new document." ma:contentTypeScope="" ma:versionID="410b81e649f6c6a6d991084605cafbd3">
  <xsd:schema xmlns:xsd="http://www.w3.org/2001/XMLSchema" xmlns:xs="http://www.w3.org/2001/XMLSchema" xmlns:p="http://schemas.microsoft.com/office/2006/metadata/properties" xmlns:ns3="b77ad64e-637e-4425-b5d9-451e9545d986" xmlns:ns4="affae544-6821-40dd-9b4a-7a0486ca0982" targetNamespace="http://schemas.microsoft.com/office/2006/metadata/properties" ma:root="true" ma:fieldsID="7d6aff7e5af3f5e74412f6888dff6a71" ns3:_="" ns4:_="">
    <xsd:import namespace="b77ad64e-637e-4425-b5d9-451e9545d986"/>
    <xsd:import namespace="affae544-6821-40dd-9b4a-7a0486ca09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ad64e-637e-4425-b5d9-451e9545d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fae544-6821-40dd-9b4a-7a0486ca09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AACCEE-D0CF-406B-9C2A-658BE1F849C0}">
  <ds:schemaRefs>
    <ds:schemaRef ds:uri="http://schemas.microsoft.com/sharepoint/v3/contenttype/forms"/>
  </ds:schemaRefs>
</ds:datastoreItem>
</file>

<file path=customXml/itemProps2.xml><?xml version="1.0" encoding="utf-8"?>
<ds:datastoreItem xmlns:ds="http://schemas.openxmlformats.org/officeDocument/2006/customXml" ds:itemID="{1A379572-341A-4074-8614-A46F70928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ad64e-637e-4425-b5d9-451e9545d986"/>
    <ds:schemaRef ds:uri="affae544-6821-40dd-9b4a-7a0486ca0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8C2A2-04CA-482C-BC98-F0583A3AFE2A}">
  <ds:schemaRefs>
    <ds:schemaRef ds:uri="http://purl.org/dc/terms/"/>
    <ds:schemaRef ds:uri="affae544-6821-40dd-9b4a-7a0486ca0982"/>
    <ds:schemaRef ds:uri="http://purl.org/dc/dcmitype/"/>
    <ds:schemaRef ds:uri="http://schemas.microsoft.com/office/2006/documentManagement/types"/>
    <ds:schemaRef ds:uri="http://purl.org/dc/elements/1.1/"/>
    <ds:schemaRef ds:uri="http://schemas.microsoft.com/office/2006/metadata/properties"/>
    <ds:schemaRef ds:uri="b77ad64e-637e-4425-b5d9-451e9545d986"/>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830</TotalTime>
  <Words>638</Words>
  <Application>Microsoft Office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Segoe UI Light</vt:lpstr>
      <vt:lpstr>Segoe UI Semibold</vt:lpstr>
      <vt:lpstr>Wingdings</vt:lpstr>
      <vt:lpstr>Office Theme</vt:lpstr>
      <vt:lpstr>PowerPoint Presentation</vt:lpstr>
      <vt:lpstr>Conflict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Shumway</dc:creator>
  <cp:lastModifiedBy>Stephen Kempton</cp:lastModifiedBy>
  <cp:revision>34</cp:revision>
  <dcterms:created xsi:type="dcterms:W3CDTF">2020-02-28T15:28:32Z</dcterms:created>
  <dcterms:modified xsi:type="dcterms:W3CDTF">2020-07-02T09:51:55Z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0x01010094EDA0595EF1D2479D03368FFB2E41A0</vt:lpwstr>
  </property>
</Properties>
</file>